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_rels/presentation.xml.rels" ContentType="application/vnd.openxmlformats-package.relationships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_rels/slideLayout2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20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2.xml" ContentType="application/vnd.openxmlformats-officedocument.presentationml.slideLayout+xml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10.png" ContentType="image/png"/>
  <Override PartName="/ppt/media/image6.png" ContentType="image/png"/>
  <Override PartName="/ppt/media/image11.png" ContentType="image/png"/>
  <Override PartName="/ppt/media/image7.png" ContentType="image/png"/>
  <Override PartName="/ppt/media/image12.png" ContentType="image/png"/>
  <Override PartName="/ppt/media/image8.png" ContentType="image/png"/>
  <Override PartName="/ppt/media/image13.png" ContentType="image/png"/>
  <Override PartName="/ppt/media/image9.png" ContentType="image/png"/>
  <Override PartName="/ppt/slides/slide1.xml" ContentType="application/vnd.openxmlformats-officedocument.presentationml.slide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</p:sldIdLst>
  <p:sldSz cx="10080625" cy="7559675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 fontScale="88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 fontScale="88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 fontScale="88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 fontScale="88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 type="body"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 fontScale="88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 type="body"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 fontScale="88000"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72" name="PlaceHolder 5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 fontScale="88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 fontScale="88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76" name="PlaceHolder 4"/>
          <p:cNvSpPr>
            <a:spLocks noGrp="1"/>
          </p:cNvSpPr>
          <p:nvPr>
            <p:ph type="body"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 fontScale="88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77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 fontScale="88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78" name="PlaceHolder 6"/>
          <p:cNvSpPr>
            <a:spLocks noGrp="1"/>
          </p:cNvSpPr>
          <p:nvPr>
            <p:ph type="body"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 fontScale="88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79" name="PlaceHolder 7"/>
          <p:cNvSpPr>
            <a:spLocks noGrp="1"/>
          </p:cNvSpPr>
          <p:nvPr>
            <p:ph type="body"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 fontScale="88000"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c3e5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0" y="0"/>
            <a:ext cx="10077840" cy="5037840"/>
          </a:xfrm>
          <a:prstGeom prst="rect">
            <a:avLst/>
          </a:prstGeom>
          <a:solidFill>
            <a:srgbClr val="1abc9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" name="PlaceHolder 2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ru-RU" sz="4400" spc="-1" strike="noStrike">
                <a:latin typeface="Arial"/>
              </a:rPr>
              <a:t>Для правки текста заглавия щёлкните </a:t>
            </a:r>
            <a:r>
              <a:rPr b="0" lang="ru-RU" sz="4400" spc="-1" strike="noStrike">
                <a:latin typeface="Arial"/>
              </a:rPr>
              <a:t>мышью</a:t>
            </a:r>
            <a:endParaRPr b="0" lang="ru-RU" sz="4400" spc="-1" strike="noStrike"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latin typeface="Arial"/>
              </a:rPr>
              <a:t>Для правки структуры щёлкните мышью</a:t>
            </a:r>
            <a:endParaRPr b="0" lang="ru-RU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2800" spc="-1" strike="noStrike">
                <a:latin typeface="Arial"/>
              </a:rPr>
              <a:t>Второй уровень структуры</a:t>
            </a:r>
            <a:endParaRPr b="0" lang="ru-RU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latin typeface="Arial"/>
              </a:rPr>
              <a:t>Третий уровень структуры</a:t>
            </a:r>
            <a:endParaRPr b="0" lang="ru-RU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latin typeface="Arial"/>
              </a:rPr>
              <a:t>Четвёртый уровень структуры</a:t>
            </a:r>
            <a:endParaRPr b="0" lang="ru-RU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Пятый уровень структуры</a:t>
            </a:r>
            <a:endParaRPr b="0" lang="ru-RU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Шестой уровень структуры</a:t>
            </a:r>
            <a:endParaRPr b="0" lang="ru-RU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Седьмой уровень структуры</a:t>
            </a:r>
            <a:endParaRPr b="0" lang="ru-RU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CustomShape 1"/>
          <p:cNvSpPr/>
          <p:nvPr/>
        </p:nvSpPr>
        <p:spPr>
          <a:xfrm>
            <a:off x="0" y="7200000"/>
            <a:ext cx="10077840" cy="357840"/>
          </a:xfrm>
          <a:prstGeom prst="rect">
            <a:avLst/>
          </a:prstGeom>
          <a:solidFill>
            <a:srgbClr val="2c3e50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" name="CustomShape 2"/>
          <p:cNvSpPr/>
          <p:nvPr/>
        </p:nvSpPr>
        <p:spPr>
          <a:xfrm>
            <a:off x="0" y="0"/>
            <a:ext cx="10077840" cy="1617840"/>
          </a:xfrm>
          <a:prstGeom prst="rect">
            <a:avLst/>
          </a:prstGeom>
          <a:solidFill>
            <a:srgbClr val="2c3e50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1" name="CustomShape 3"/>
          <p:cNvSpPr/>
          <p:nvPr/>
        </p:nvSpPr>
        <p:spPr>
          <a:xfrm>
            <a:off x="9270000" y="6894000"/>
            <a:ext cx="537840" cy="537840"/>
          </a:xfrm>
          <a:prstGeom prst="ellipse">
            <a:avLst/>
          </a:prstGeom>
          <a:solidFill>
            <a:srgbClr val="1abc9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" name="PlaceHolder 4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ru-RU" sz="4400" spc="-1" strike="noStrike">
                <a:latin typeface="Arial"/>
              </a:rPr>
              <a:t>Для правки текста заглавия щёлкните </a:t>
            </a:r>
            <a:r>
              <a:rPr b="0" lang="ru-RU" sz="4400" spc="-1" strike="noStrike">
                <a:latin typeface="Arial"/>
              </a:rPr>
              <a:t>мышью</a:t>
            </a:r>
            <a:endParaRPr b="0" lang="ru-RU" sz="4400" spc="-1" strike="noStrike">
              <a:latin typeface="Arial"/>
            </a:endParaRPr>
          </a:p>
        </p:txBody>
      </p:sp>
      <p:sp>
        <p:nvSpPr>
          <p:cNvPr id="43" name="PlaceHolder 5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latin typeface="Arial"/>
              </a:rPr>
              <a:t>Для правки структуры щёлкните мышью</a:t>
            </a:r>
            <a:endParaRPr b="0" lang="ru-RU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800" spc="-1" strike="noStrike">
                <a:latin typeface="Arial"/>
              </a:rPr>
              <a:t>Второй уровень структуры</a:t>
            </a:r>
            <a:endParaRPr b="0" lang="ru-RU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latin typeface="Arial"/>
              </a:rPr>
              <a:t>Третий уровень структуры</a:t>
            </a:r>
            <a:endParaRPr b="0" lang="ru-RU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latin typeface="Arial"/>
              </a:rPr>
              <a:t>Четвёртый уровень структуры</a:t>
            </a:r>
            <a:endParaRPr b="0" lang="ru-RU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Пятый уровень структуры</a:t>
            </a:r>
            <a:endParaRPr b="0" lang="ru-RU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Шестой уровень структуры</a:t>
            </a:r>
            <a:endParaRPr b="0" lang="ru-RU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Седьмой уровень структуры</a:t>
            </a:r>
            <a:endParaRPr b="0" lang="ru-RU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Relationship Id="rId3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CustomShape 1"/>
          <p:cNvSpPr/>
          <p:nvPr/>
        </p:nvSpPr>
        <p:spPr>
          <a:xfrm>
            <a:off x="360000" y="3780000"/>
            <a:ext cx="9357840" cy="956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 anchorCtr="1">
            <a:noAutofit/>
          </a:bodyPr>
          <a:p>
            <a:pPr algn="ctr">
              <a:lnSpc>
                <a:spcPct val="100000"/>
              </a:lnSpc>
            </a:pPr>
            <a:r>
              <a:rPr b="1" lang="ru-RU" sz="3600" spc="-1" strike="noStrike">
                <a:solidFill>
                  <a:srgbClr val="ffffff"/>
                </a:solidFill>
                <a:latin typeface="Noto Sans Black"/>
                <a:ea typeface="DejaVu Sans"/>
              </a:rPr>
              <a:t>Состояния и пропсы React</a:t>
            </a:r>
            <a:endParaRPr b="0" lang="ru-RU" sz="3600" spc="-1" strike="noStrike">
              <a:latin typeface="Arial"/>
            </a:endParaRPr>
          </a:p>
        </p:txBody>
      </p:sp>
      <p:sp>
        <p:nvSpPr>
          <p:cNvPr id="81" name="CustomShape 2"/>
          <p:cNvSpPr/>
          <p:nvPr/>
        </p:nvSpPr>
        <p:spPr>
          <a:xfrm>
            <a:off x="360000" y="5328000"/>
            <a:ext cx="9357840" cy="1977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ru-RU" sz="2200" spc="-1" strike="noStrike">
                <a:solidFill>
                  <a:srgbClr val="ffffff"/>
                </a:solidFill>
                <a:latin typeface="Arial"/>
                <a:ea typeface="DejaVu Sans"/>
              </a:rPr>
              <a:t>Учебная практика ПМ.08</a:t>
            </a:r>
            <a:endParaRPr b="0" lang="ru-RU" sz="2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ru-RU" sz="2200" spc="-1" strike="noStrike">
                <a:solidFill>
                  <a:srgbClr val="ffffff"/>
                </a:solidFill>
                <a:latin typeface="Arial"/>
                <a:ea typeface="DejaVu Sans"/>
              </a:rPr>
              <a:t>Разработка дизайна веб-приложений</a:t>
            </a:r>
            <a:endParaRPr b="0" lang="ru-RU" sz="2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ru-RU" sz="2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ru-RU" sz="2200" spc="-1" strike="noStrike">
                <a:solidFill>
                  <a:srgbClr val="ffffff"/>
                </a:solidFill>
                <a:latin typeface="Arial"/>
                <a:ea typeface="DejaVu Sans"/>
              </a:rPr>
              <a:t>Преподаватель: Л.В. Ильюшенков</a:t>
            </a:r>
            <a:endParaRPr b="0" lang="ru-RU" sz="2200" spc="-1" strike="noStrike">
              <a:latin typeface="Arial"/>
            </a:endParaRPr>
          </a:p>
        </p:txBody>
      </p:sp>
      <p:pic>
        <p:nvPicPr>
          <p:cNvPr id="82" name="" descr=""/>
          <p:cNvPicPr/>
          <p:nvPr/>
        </p:nvPicPr>
        <p:blipFill>
          <a:blip r:embed="rId1"/>
          <a:stretch/>
        </p:blipFill>
        <p:spPr>
          <a:xfrm>
            <a:off x="149760" y="144000"/>
            <a:ext cx="1432080" cy="14320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CustomShape 1"/>
          <p:cNvSpPr/>
          <p:nvPr/>
        </p:nvSpPr>
        <p:spPr>
          <a:xfrm>
            <a:off x="360000" y="1728720"/>
            <a:ext cx="9719280" cy="5326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>
              <a:lnSpc>
                <a:spcPct val="100000"/>
              </a:lnSpc>
            </a:pPr>
            <a:r>
              <a:rPr b="0" lang="ru-RU" sz="22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Задайте созданным компонентам состояния и входные данные — пропсы. </a:t>
            </a:r>
            <a:br/>
            <a:endParaRPr b="0" lang="ru-RU" sz="2200" spc="-1" strike="noStrike">
              <a:latin typeface="Arial"/>
            </a:endParaRPr>
          </a:p>
        </p:txBody>
      </p:sp>
      <p:pic>
        <p:nvPicPr>
          <p:cNvPr id="117" name="" descr=""/>
          <p:cNvPicPr/>
          <p:nvPr/>
        </p:nvPicPr>
        <p:blipFill>
          <a:blip r:embed="rId1"/>
          <a:stretch/>
        </p:blipFill>
        <p:spPr>
          <a:xfrm>
            <a:off x="216000" y="247320"/>
            <a:ext cx="1905840" cy="1190520"/>
          </a:xfrm>
          <a:prstGeom prst="rect">
            <a:avLst/>
          </a:prstGeom>
          <a:ln>
            <a:noFill/>
          </a:ln>
        </p:spPr>
      </p:pic>
      <p:sp>
        <p:nvSpPr>
          <p:cNvPr id="118" name="CustomShape 2"/>
          <p:cNvSpPr/>
          <p:nvPr/>
        </p:nvSpPr>
        <p:spPr>
          <a:xfrm>
            <a:off x="360000" y="301320"/>
            <a:ext cx="9357840" cy="956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r">
              <a:lnSpc>
                <a:spcPct val="100000"/>
              </a:lnSpc>
            </a:pPr>
            <a:r>
              <a:rPr b="1" lang="ru-RU" sz="3600" spc="-1" strike="noStrike">
                <a:solidFill>
                  <a:srgbClr val="ffffff"/>
                </a:solidFill>
                <a:latin typeface="Noto Sans Black"/>
                <a:ea typeface="DejaVu Sans"/>
              </a:rPr>
              <a:t>Задание</a:t>
            </a:r>
            <a:endParaRPr b="0" lang="ru-RU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CustomShape 1"/>
          <p:cNvSpPr/>
          <p:nvPr/>
        </p:nvSpPr>
        <p:spPr>
          <a:xfrm>
            <a:off x="576000" y="1656000"/>
            <a:ext cx="9141840" cy="5037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>
              <a:lnSpc>
                <a:spcPct val="100000"/>
              </a:lnSpc>
              <a:spcAft>
                <a:spcPts val="1414"/>
              </a:spcAft>
            </a:pPr>
            <a:r>
              <a:rPr b="1" lang="ru-RU" sz="3200" spc="-1" strike="noStrike">
                <a:solidFill>
                  <a:srgbClr val="2c3e50"/>
                </a:solidFill>
                <a:latin typeface="Arial"/>
                <a:ea typeface="DejaVu Sans"/>
              </a:rPr>
              <a:t>Состояние</a:t>
            </a:r>
            <a:r>
              <a:rPr b="0" lang="ru-RU" sz="3200" spc="-1" strike="noStrike">
                <a:solidFill>
                  <a:srgbClr val="2c3e50"/>
                </a:solidFill>
                <a:latin typeface="Arial"/>
                <a:ea typeface="DejaVu Sans"/>
              </a:rPr>
              <a:t> описывает внутреннее состояние компонента, оно определяется внутри компонента и доступно только из компонента</a:t>
            </a:r>
            <a:endParaRPr b="0" lang="ru-RU" sz="32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endParaRPr b="0" lang="ru-RU" sz="32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r>
              <a:rPr b="1" lang="ru-RU" sz="320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Пропсы</a:t>
            </a:r>
            <a:r>
              <a:rPr b="0" lang="ru-RU" sz="320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 представляют входные данные, которые передаются в компонент извне.</a:t>
            </a:r>
            <a:endParaRPr b="0" lang="ru-RU" sz="32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endParaRPr b="0" lang="ru-RU" sz="3200" spc="-1" strike="noStrike">
              <a:latin typeface="Arial"/>
            </a:endParaRPr>
          </a:p>
        </p:txBody>
      </p:sp>
      <p:pic>
        <p:nvPicPr>
          <p:cNvPr id="84" name="" descr=""/>
          <p:cNvPicPr/>
          <p:nvPr/>
        </p:nvPicPr>
        <p:blipFill>
          <a:blip r:embed="rId1"/>
          <a:stretch/>
        </p:blipFill>
        <p:spPr>
          <a:xfrm>
            <a:off x="216000" y="247320"/>
            <a:ext cx="1905840" cy="1190520"/>
          </a:xfrm>
          <a:prstGeom prst="rect">
            <a:avLst/>
          </a:prstGeom>
          <a:ln>
            <a:noFill/>
          </a:ln>
        </p:spPr>
      </p:pic>
      <p:sp>
        <p:nvSpPr>
          <p:cNvPr id="85" name="CustomShape 2"/>
          <p:cNvSpPr/>
          <p:nvPr/>
        </p:nvSpPr>
        <p:spPr>
          <a:xfrm>
            <a:off x="360000" y="301320"/>
            <a:ext cx="9357840" cy="956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r">
              <a:lnSpc>
                <a:spcPct val="100000"/>
              </a:lnSpc>
            </a:pPr>
            <a:r>
              <a:rPr b="1" lang="ru-RU" sz="3600" spc="-1" strike="noStrike">
                <a:solidFill>
                  <a:srgbClr val="ffffff"/>
                </a:solidFill>
                <a:latin typeface="Noto Sans Black"/>
                <a:ea typeface="DejaVu Sans"/>
              </a:rPr>
              <a:t>Основные понятия</a:t>
            </a:r>
            <a:endParaRPr b="0" lang="ru-RU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CustomShape 1"/>
          <p:cNvSpPr/>
          <p:nvPr/>
        </p:nvSpPr>
        <p:spPr>
          <a:xfrm>
            <a:off x="576000" y="1656000"/>
            <a:ext cx="9141840" cy="5037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 fontScale="80000"/>
          </a:bodyPr>
          <a:p>
            <a:pPr>
              <a:lnSpc>
                <a:spcPct val="100000"/>
              </a:lnSpc>
              <a:spcAft>
                <a:spcPts val="1414"/>
              </a:spcAft>
            </a:pPr>
            <a:r>
              <a:rPr b="0" lang="ru-RU" sz="320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 </a:t>
            </a:r>
            <a:r>
              <a:rPr b="1" lang="ru-RU" sz="320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Хук</a:t>
            </a:r>
            <a:r>
              <a:rPr b="0" lang="ru-RU" sz="320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 - это специальная функция, которая позволяет «прицепиться» к возможностям React.</a:t>
            </a:r>
            <a:endParaRPr b="0" lang="ru-RU" sz="32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endParaRPr b="0" lang="ru-RU" sz="32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r>
              <a:rPr b="0" lang="ru-RU" sz="320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let [count, setCount] = useState(0);</a:t>
            </a:r>
            <a:endParaRPr b="0" lang="ru-RU" sz="32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r>
              <a:rPr b="1" lang="ru-RU" sz="320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count</a:t>
            </a:r>
            <a:r>
              <a:rPr b="0" lang="ru-RU" sz="320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 — имя переменной;</a:t>
            </a:r>
            <a:endParaRPr b="0" lang="ru-RU" sz="32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r>
              <a:rPr b="1" lang="ru-RU" sz="320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setCount</a:t>
            </a:r>
            <a:r>
              <a:rPr b="0" lang="ru-RU" sz="320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 — функция установить значение count для компонента (необязательно);</a:t>
            </a:r>
            <a:endParaRPr b="0" lang="ru-RU" sz="32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r>
              <a:rPr b="1" lang="ru-RU" sz="320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0</a:t>
            </a:r>
            <a:r>
              <a:rPr b="0" lang="ru-RU" sz="320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 — начальное значение</a:t>
            </a:r>
            <a:endParaRPr b="0" lang="ru-RU" sz="32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endParaRPr b="0" lang="ru-RU" sz="32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endParaRPr b="0" lang="ru-RU" sz="3200" spc="-1" strike="noStrike">
              <a:latin typeface="Arial"/>
            </a:endParaRPr>
          </a:p>
        </p:txBody>
      </p:sp>
      <p:pic>
        <p:nvPicPr>
          <p:cNvPr id="87" name="" descr=""/>
          <p:cNvPicPr/>
          <p:nvPr/>
        </p:nvPicPr>
        <p:blipFill>
          <a:blip r:embed="rId1"/>
          <a:stretch/>
        </p:blipFill>
        <p:spPr>
          <a:xfrm>
            <a:off x="216000" y="247320"/>
            <a:ext cx="1905840" cy="1190520"/>
          </a:xfrm>
          <a:prstGeom prst="rect">
            <a:avLst/>
          </a:prstGeom>
          <a:ln>
            <a:noFill/>
          </a:ln>
        </p:spPr>
      </p:pic>
      <p:sp>
        <p:nvSpPr>
          <p:cNvPr id="88" name="CustomShape 2"/>
          <p:cNvSpPr/>
          <p:nvPr/>
        </p:nvSpPr>
        <p:spPr>
          <a:xfrm>
            <a:off x="360000" y="301320"/>
            <a:ext cx="9357840" cy="956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r">
              <a:lnSpc>
                <a:spcPct val="100000"/>
              </a:lnSpc>
            </a:pPr>
            <a:r>
              <a:rPr b="1" lang="ru-RU" sz="3600" spc="-1" strike="noStrike">
                <a:solidFill>
                  <a:srgbClr val="ffffff"/>
                </a:solidFill>
                <a:latin typeface="Noto Sans Black"/>
                <a:ea typeface="DejaVu Sans"/>
              </a:rPr>
              <a:t>Хук useState</a:t>
            </a:r>
            <a:endParaRPr b="0" lang="ru-RU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CustomShape 1"/>
          <p:cNvSpPr/>
          <p:nvPr/>
        </p:nvSpPr>
        <p:spPr>
          <a:xfrm>
            <a:off x="576000" y="1656000"/>
            <a:ext cx="9141840" cy="5037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>
              <a:lnSpc>
                <a:spcPct val="100000"/>
              </a:lnSpc>
              <a:spcAft>
                <a:spcPts val="1414"/>
              </a:spcAft>
            </a:pPr>
            <a:r>
              <a:rPr b="0" lang="ru-RU" sz="1800" spc="-1" strike="noStrike">
                <a:solidFill>
                  <a:srgbClr val="000000"/>
                </a:solidFill>
                <a:latin typeface="Noto Sans SemiBold"/>
                <a:ea typeface="DejaVu Sans"/>
              </a:rPr>
              <a:t> </a:t>
            </a:r>
            <a:r>
              <a:rPr b="0" lang="ru-RU" sz="18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import </a:t>
            </a:r>
            <a:r>
              <a:rPr b="1" i="1" lang="ru-RU" sz="18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React</a:t>
            </a:r>
            <a:r>
              <a:rPr b="0" lang="ru-RU" sz="18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, {useState} from 'react';</a:t>
            </a:r>
            <a:br/>
            <a:br/>
            <a:r>
              <a:rPr b="0" lang="ru-RU" sz="18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const Test = () =&gt; {</a:t>
            </a:r>
            <a:br/>
            <a:r>
              <a:rPr b="0" lang="ru-RU" sz="18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    let [count, setCount]=useState(0)</a:t>
            </a:r>
            <a:br/>
            <a:r>
              <a:rPr b="0" lang="ru-RU" sz="18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    return (</a:t>
            </a:r>
            <a:br/>
            <a:r>
              <a:rPr b="0" lang="ru-RU" sz="18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        &lt;div&gt;</a:t>
            </a:r>
            <a:br/>
            <a:r>
              <a:rPr b="0" lang="ru-RU" sz="18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            &lt;p&gt;Общий счет: {count}&lt;/p&gt;</a:t>
            </a:r>
            <a:br/>
            <a:r>
              <a:rPr b="0" lang="ru-RU" sz="18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            &lt;input type={'button'} value={'Прибавить'} onClick={()=&gt;setCount(++count)}/&gt;</a:t>
            </a:r>
            <a:br/>
            <a:r>
              <a:rPr b="0" lang="ru-RU" sz="18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            &lt;input type={'button'} value={'Вычесть'} onClick={()=&gt;setCount(--count)}/&gt;</a:t>
            </a:r>
            <a:br/>
            <a:br/>
            <a:r>
              <a:rPr b="0" lang="ru-RU" sz="18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        &lt;/div&gt;</a:t>
            </a:r>
            <a:br/>
            <a:r>
              <a:rPr b="0" lang="ru-RU" sz="18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    );</a:t>
            </a:r>
            <a:br/>
            <a:r>
              <a:rPr b="0" lang="ru-RU" sz="18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};</a:t>
            </a:r>
            <a:br/>
            <a:br/>
            <a:r>
              <a:rPr b="0" lang="ru-RU" sz="18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export default Test;</a:t>
            </a:r>
            <a:endParaRPr b="0" lang="ru-RU" sz="1800" spc="-1" strike="noStrike">
              <a:latin typeface="Arial"/>
            </a:endParaRPr>
          </a:p>
        </p:txBody>
      </p:sp>
      <p:pic>
        <p:nvPicPr>
          <p:cNvPr id="90" name="" descr=""/>
          <p:cNvPicPr/>
          <p:nvPr/>
        </p:nvPicPr>
        <p:blipFill>
          <a:blip r:embed="rId1"/>
          <a:stretch/>
        </p:blipFill>
        <p:spPr>
          <a:xfrm>
            <a:off x="216000" y="247320"/>
            <a:ext cx="1905840" cy="1190520"/>
          </a:xfrm>
          <a:prstGeom prst="rect">
            <a:avLst/>
          </a:prstGeom>
          <a:ln>
            <a:noFill/>
          </a:ln>
        </p:spPr>
      </p:pic>
      <p:sp>
        <p:nvSpPr>
          <p:cNvPr id="91" name="CustomShape 2"/>
          <p:cNvSpPr/>
          <p:nvPr/>
        </p:nvSpPr>
        <p:spPr>
          <a:xfrm>
            <a:off x="360000" y="301320"/>
            <a:ext cx="9357840" cy="956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r">
              <a:lnSpc>
                <a:spcPct val="100000"/>
              </a:lnSpc>
            </a:pPr>
            <a:r>
              <a:rPr b="1" lang="ru-RU" sz="3600" spc="-1" strike="noStrike">
                <a:solidFill>
                  <a:srgbClr val="ffffff"/>
                </a:solidFill>
                <a:latin typeface="Noto Sans Black"/>
                <a:ea typeface="DejaVu Sans"/>
              </a:rPr>
              <a:t>Хук useState</a:t>
            </a:r>
            <a:endParaRPr b="0" lang="ru-RU" sz="3600" spc="-1" strike="noStrike">
              <a:latin typeface="Arial"/>
            </a:endParaRPr>
          </a:p>
        </p:txBody>
      </p:sp>
      <p:pic>
        <p:nvPicPr>
          <p:cNvPr id="92" name="" descr=""/>
          <p:cNvPicPr/>
          <p:nvPr/>
        </p:nvPicPr>
        <p:blipFill>
          <a:blip r:embed="rId2"/>
          <a:srcRect l="14197" t="12490" r="75799" b="78611"/>
          <a:stretch/>
        </p:blipFill>
        <p:spPr>
          <a:xfrm>
            <a:off x="5400000" y="5256000"/>
            <a:ext cx="2446920" cy="12225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CustomShape 1"/>
          <p:cNvSpPr/>
          <p:nvPr/>
        </p:nvSpPr>
        <p:spPr>
          <a:xfrm>
            <a:off x="360000" y="1728720"/>
            <a:ext cx="9719280" cy="5326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>
              <a:lnSpc>
                <a:spcPct val="100000"/>
              </a:lnSpc>
            </a:pPr>
            <a:r>
              <a:rPr b="0" lang="ru-RU" sz="20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import </a:t>
            </a:r>
            <a:r>
              <a:rPr b="1" i="1" lang="ru-RU" sz="20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React</a:t>
            </a:r>
            <a:r>
              <a:rPr b="0" lang="ru-RU" sz="20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, {useState} from 'react';</a:t>
            </a:r>
            <a:br/>
            <a:br/>
            <a:r>
              <a:rPr b="0" lang="ru-RU" sz="20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const Test = () =&gt; {</a:t>
            </a:r>
            <a:br/>
            <a:r>
              <a:rPr b="0" lang="ru-RU" sz="20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    let [message, setMessage]=useState('')</a:t>
            </a:r>
            <a:br/>
            <a:r>
              <a:rPr b="0" lang="ru-RU" sz="20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    return (</a:t>
            </a:r>
            <a:br/>
            <a:r>
              <a:rPr b="0" lang="ru-RU" sz="20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        &lt;div&gt;</a:t>
            </a:r>
            <a:br/>
            <a:r>
              <a:rPr b="0" lang="ru-RU" sz="20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            &lt;p&gt;Ваше сообщение: {message}&lt;/p&gt;</a:t>
            </a:r>
            <a:br/>
            <a:r>
              <a:rPr b="0" lang="ru-RU" sz="20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            &lt;input type={'text'}  onChange={(event) =&gt; setMessage(event.target.value)}/&gt;</a:t>
            </a:r>
            <a:br/>
            <a:r>
              <a:rPr b="0" lang="ru-RU" sz="20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        &lt;/div&gt;</a:t>
            </a:r>
            <a:br/>
            <a:r>
              <a:rPr b="0" lang="ru-RU" sz="20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    );</a:t>
            </a:r>
            <a:br/>
            <a:r>
              <a:rPr b="0" lang="ru-RU" sz="20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};</a:t>
            </a:r>
            <a:br/>
            <a:br/>
            <a:r>
              <a:rPr b="0" lang="ru-RU" sz="20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export default Test;</a:t>
            </a:r>
            <a:endParaRPr b="0" lang="ru-RU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endParaRPr b="0" lang="ru-RU" sz="2000" spc="-1" strike="noStrike">
              <a:latin typeface="Arial"/>
            </a:endParaRPr>
          </a:p>
        </p:txBody>
      </p:sp>
      <p:pic>
        <p:nvPicPr>
          <p:cNvPr id="94" name="" descr=""/>
          <p:cNvPicPr/>
          <p:nvPr/>
        </p:nvPicPr>
        <p:blipFill>
          <a:blip r:embed="rId1"/>
          <a:stretch/>
        </p:blipFill>
        <p:spPr>
          <a:xfrm>
            <a:off x="216000" y="247320"/>
            <a:ext cx="1905840" cy="1190520"/>
          </a:xfrm>
          <a:prstGeom prst="rect">
            <a:avLst/>
          </a:prstGeom>
          <a:ln>
            <a:noFill/>
          </a:ln>
        </p:spPr>
      </p:pic>
      <p:sp>
        <p:nvSpPr>
          <p:cNvPr id="95" name="CustomShape 2"/>
          <p:cNvSpPr/>
          <p:nvPr/>
        </p:nvSpPr>
        <p:spPr>
          <a:xfrm>
            <a:off x="360000" y="301320"/>
            <a:ext cx="9357840" cy="956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r">
              <a:lnSpc>
                <a:spcPct val="100000"/>
              </a:lnSpc>
            </a:pPr>
            <a:r>
              <a:rPr b="1" lang="ru-RU" sz="3600" spc="-1" strike="noStrike">
                <a:solidFill>
                  <a:srgbClr val="ffffff"/>
                </a:solidFill>
                <a:latin typeface="Noto Sans Black"/>
                <a:ea typeface="DejaVu Sans"/>
              </a:rPr>
              <a:t>Двустороннее связывание </a:t>
            </a:r>
            <a:endParaRPr b="0" lang="ru-RU" sz="3600" spc="-1" strike="noStrike">
              <a:latin typeface="Arial"/>
            </a:endParaRPr>
          </a:p>
        </p:txBody>
      </p:sp>
      <p:pic>
        <p:nvPicPr>
          <p:cNvPr id="96" name="" descr=""/>
          <p:cNvPicPr/>
          <p:nvPr/>
        </p:nvPicPr>
        <p:blipFill>
          <a:blip r:embed="rId2"/>
          <a:srcRect l="14197" t="13771" r="73657" b="78611"/>
          <a:stretch/>
        </p:blipFill>
        <p:spPr>
          <a:xfrm>
            <a:off x="5112000" y="4897080"/>
            <a:ext cx="3471840" cy="12222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CustomShape 1"/>
          <p:cNvSpPr/>
          <p:nvPr/>
        </p:nvSpPr>
        <p:spPr>
          <a:xfrm>
            <a:off x="360000" y="1728720"/>
            <a:ext cx="9719280" cy="5326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 fontScale="63000"/>
          </a:bodyPr>
          <a:p>
            <a:pPr>
              <a:lnSpc>
                <a:spcPct val="100000"/>
              </a:lnSpc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  <a:ea typeface="DejaVu Sans"/>
              </a:rPr>
              <a:t>import React, {useState} from 'react';</a:t>
            </a:r>
            <a:endParaRPr b="0" lang="ru-RU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  <a:ea typeface="DejaVu Sans"/>
              </a:rPr>
              <a:t>import {Link} from "react-router-dom";</a:t>
            </a:r>
            <a:endParaRPr b="0" lang="ru-RU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  <a:ea typeface="DejaVu Sans"/>
              </a:rPr>
              <a:t>const Login = () =&gt; {</a:t>
            </a:r>
            <a:endParaRPr b="0" lang="ru-RU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ru-RU" sz="1400" spc="-1" strike="noStrike">
                <a:solidFill>
                  <a:srgbClr val="000000"/>
                </a:solidFill>
                <a:latin typeface="Arial"/>
                <a:ea typeface="DejaVu Sans"/>
              </a:rPr>
              <a:t>const [user, setUser]=useState({phone:'', password:''})   </a:t>
            </a:r>
            <a:endParaRPr b="0" lang="ru-RU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ru-RU" sz="1400" spc="-1" strike="noStrike">
                <a:solidFill>
                  <a:srgbClr val="000000"/>
                </a:solidFill>
                <a:latin typeface="Arial"/>
                <a:ea typeface="DejaVu Sans"/>
              </a:rPr>
              <a:t>localStorage.token=''</a:t>
            </a:r>
            <a:endParaRPr b="0" lang="ru-RU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ru-RU" sz="1400" spc="-1" strike="noStrike">
                <a:solidFill>
                  <a:srgbClr val="000000"/>
                </a:solidFill>
                <a:latin typeface="Arial"/>
                <a:ea typeface="DejaVu Sans"/>
              </a:rPr>
              <a:t>return (</a:t>
            </a:r>
            <a:endParaRPr b="0" lang="ru-RU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  <a:ea typeface="DejaVu Sans"/>
              </a:rPr>
              <a:t>        </a:t>
            </a:r>
            <a:r>
              <a:rPr b="0" lang="ru-RU" sz="1400" spc="-1" strike="noStrike">
                <a:solidFill>
                  <a:srgbClr val="000000"/>
                </a:solidFill>
                <a:latin typeface="Arial"/>
                <a:ea typeface="DejaVu Sans"/>
              </a:rPr>
              <a:t>&lt;div className={'width100'}&gt;</a:t>
            </a:r>
            <a:endParaRPr b="0" lang="ru-RU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  <a:ea typeface="DejaVu Sans"/>
              </a:rPr>
              <a:t>            </a:t>
            </a:r>
            <a:r>
              <a:rPr b="0" lang="ru-RU" sz="1400" spc="-1" strike="noStrike">
                <a:solidFill>
                  <a:srgbClr val="000000"/>
                </a:solidFill>
                <a:latin typeface="Arial"/>
                <a:ea typeface="DejaVu Sans"/>
              </a:rPr>
              <a:t>&lt;section&gt;</a:t>
            </a:r>
            <a:endParaRPr b="0" lang="ru-RU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  <a:ea typeface="DejaVu Sans"/>
              </a:rPr>
              <a:t>                </a:t>
            </a:r>
            <a:r>
              <a:rPr b="0" lang="ru-RU" sz="1400" spc="-1" strike="noStrike">
                <a:solidFill>
                  <a:srgbClr val="000000"/>
                </a:solidFill>
                <a:latin typeface="Arial"/>
                <a:ea typeface="DejaVu Sans"/>
              </a:rPr>
              <a:t>&lt;h1&gt;Вход в личный кабинет&lt;/h1&gt;</a:t>
            </a:r>
            <a:endParaRPr b="0" lang="ru-RU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  <a:ea typeface="DejaVu Sans"/>
              </a:rPr>
              <a:t>                </a:t>
            </a:r>
            <a:r>
              <a:rPr b="0" lang="ru-RU" sz="1400" spc="-1" strike="noStrike">
                <a:solidFill>
                  <a:srgbClr val="000000"/>
                </a:solidFill>
                <a:latin typeface="Arial"/>
                <a:ea typeface="DejaVu Sans"/>
              </a:rPr>
              <a:t>&lt;p className="color_red"&gt;Введите регистрационные данные&lt;/p&gt;</a:t>
            </a:r>
            <a:endParaRPr b="0" lang="ru-RU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  <a:ea typeface="DejaVu Sans"/>
              </a:rPr>
              <a:t>                </a:t>
            </a:r>
            <a:r>
              <a:rPr b="0" lang="ru-RU" sz="1400" spc="-1" strike="noStrike">
                <a:solidFill>
                  <a:srgbClr val="000000"/>
                </a:solidFill>
                <a:latin typeface="Arial"/>
                <a:ea typeface="DejaVu Sans"/>
              </a:rPr>
              <a:t>&lt;form method="GET" action=""&gt;</a:t>
            </a:r>
            <a:endParaRPr b="0" lang="ru-RU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  <a:ea typeface="DejaVu Sans"/>
              </a:rPr>
              <a:t>                    </a:t>
            </a:r>
            <a:r>
              <a:rPr b="0" lang="ru-RU" sz="1400" spc="-1" strike="noStrike">
                <a:solidFill>
                  <a:srgbClr val="000000"/>
                </a:solidFill>
                <a:latin typeface="Arial"/>
                <a:ea typeface="DejaVu Sans"/>
              </a:rPr>
              <a:t>&lt;fieldset className="row_align color_white"&gt;</a:t>
            </a:r>
            <a:endParaRPr b="0" lang="ru-RU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  <a:ea typeface="DejaVu Sans"/>
              </a:rPr>
              <a:t>                        </a:t>
            </a:r>
            <a:r>
              <a:rPr b="0" lang="ru-RU" sz="1400" spc="-1" strike="noStrike">
                <a:solidFill>
                  <a:srgbClr val="000000"/>
                </a:solidFill>
                <a:latin typeface="Arial"/>
                <a:ea typeface="DejaVu Sans"/>
              </a:rPr>
              <a:t>&lt;label htmlFor="tel" className="row_item"&gt;Введите ваше телефон&lt;/label&gt;</a:t>
            </a:r>
            <a:endParaRPr b="0" lang="ru-RU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  <a:ea typeface="DejaVu Sans"/>
              </a:rPr>
              <a:t>                        </a:t>
            </a:r>
            <a:r>
              <a:rPr b="0" lang="ru-RU" sz="1400" spc="-1" strike="noStrike">
                <a:solidFill>
                  <a:srgbClr val="000000"/>
                </a:solidFill>
                <a:latin typeface="Arial"/>
                <a:ea typeface="DejaVu Sans"/>
              </a:rPr>
              <a:t>&lt;input type="tel" className="test-1-fpn row_item" required name="tel" id="tel"</a:t>
            </a:r>
            <a:endParaRPr b="0" lang="ru-RU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  <a:ea typeface="DejaVu Sans"/>
              </a:rPr>
              <a:t>                               </a:t>
            </a:r>
            <a:r>
              <a:rPr b="0" lang="ru-RU" sz="1400" spc="-1" strike="noStrike">
                <a:solidFill>
                  <a:srgbClr val="000000"/>
                </a:solidFill>
                <a:latin typeface="Arial"/>
                <a:ea typeface="DejaVu Sans"/>
              </a:rPr>
              <a:t>onChange={(e)=&gt;setUser({...user, phone: e.target.value})}/&gt;</a:t>
            </a:r>
            <a:endParaRPr b="0" lang="ru-RU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  <a:ea typeface="DejaVu Sans"/>
              </a:rPr>
              <a:t>                            </a:t>
            </a:r>
            <a:r>
              <a:rPr b="0" lang="ru-RU" sz="1400" spc="-1" strike="noStrike">
                <a:solidFill>
                  <a:srgbClr val="000000"/>
                </a:solidFill>
                <a:latin typeface="Arial"/>
                <a:ea typeface="DejaVu Sans"/>
              </a:rPr>
              <a:t>&lt;label htmlFor="password" className="row_item"&gt;Введите пароль&lt;/label&gt;</a:t>
            </a:r>
            <a:endParaRPr b="0" lang="ru-RU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  <a:ea typeface="DejaVu Sans"/>
              </a:rPr>
              <a:t>                            </a:t>
            </a:r>
            <a:r>
              <a:rPr b="0" lang="ru-RU" sz="1400" spc="-1" strike="noStrike">
                <a:solidFill>
                  <a:srgbClr val="000000"/>
                </a:solidFill>
                <a:latin typeface="Arial"/>
                <a:ea typeface="DejaVu Sans"/>
              </a:rPr>
              <a:t>&lt;input type="password" name="password" required className="test-1-fps row_item"</a:t>
            </a:r>
            <a:endParaRPr b="0" lang="ru-RU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  <a:ea typeface="DejaVu Sans"/>
              </a:rPr>
              <a:t>                                   </a:t>
            </a:r>
            <a:r>
              <a:rPr b="0" lang="ru-RU" sz="1400" spc="-1" strike="noStrike">
                <a:solidFill>
                  <a:srgbClr val="000000"/>
                </a:solidFill>
                <a:latin typeface="Arial"/>
                <a:ea typeface="DejaVu Sans"/>
              </a:rPr>
              <a:t>id="password" onChange={(e)=&gt;setUser({...user, password: e.target.value})}/&gt;</a:t>
            </a:r>
            <a:endParaRPr b="0" lang="ru-RU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  <a:ea typeface="DejaVu Sans"/>
              </a:rPr>
              <a:t>                    </a:t>
            </a:r>
            <a:r>
              <a:rPr b="0" lang="ru-RU" sz="1400" spc="-1" strike="noStrike">
                <a:solidFill>
                  <a:srgbClr val="000000"/>
                </a:solidFill>
                <a:latin typeface="Arial"/>
                <a:ea typeface="DejaVu Sans"/>
              </a:rPr>
              <a:t>&lt;/fieldset&gt;</a:t>
            </a:r>
            <a:endParaRPr b="0" lang="ru-RU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  <a:ea typeface="DejaVu Sans"/>
              </a:rPr>
              <a:t>                    </a:t>
            </a:r>
            <a:r>
              <a:rPr b="0" lang="ru-RU" sz="1400" spc="-1" strike="noStrike">
                <a:solidFill>
                  <a:srgbClr val="000000"/>
                </a:solidFill>
                <a:latin typeface="Arial"/>
                <a:ea typeface="DejaVu Sans"/>
              </a:rPr>
              <a:t>&lt;div className="row_align"&gt;</a:t>
            </a:r>
            <a:endParaRPr b="0" lang="ru-RU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  <a:ea typeface="DejaVu Sans"/>
              </a:rPr>
              <a:t>                        </a:t>
            </a:r>
            <a:r>
              <a:rPr b="0" lang="ru-RU" sz="1400" spc="-1" strike="noStrike">
                <a:solidFill>
                  <a:srgbClr val="000000"/>
                </a:solidFill>
                <a:latin typeface="Arial"/>
                <a:ea typeface="DejaVu Sans"/>
              </a:rPr>
              <a:t>&lt;Link to={'/profile'}&gt;&lt;input type="button" className="test-1-fbs button row_item" value="Войти"/&gt;&lt;/Link&gt;</a:t>
            </a:r>
            <a:endParaRPr b="0" lang="ru-RU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  <a:ea typeface="DejaVu Sans"/>
              </a:rPr>
              <a:t>                    </a:t>
            </a:r>
            <a:r>
              <a:rPr b="0" lang="ru-RU" sz="1400" spc="-1" strike="noStrike">
                <a:solidFill>
                  <a:srgbClr val="000000"/>
                </a:solidFill>
                <a:latin typeface="Arial"/>
                <a:ea typeface="DejaVu Sans"/>
              </a:rPr>
              <a:t>&lt;/div&gt;</a:t>
            </a:r>
            <a:endParaRPr b="0" lang="ru-RU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  <a:ea typeface="DejaVu Sans"/>
              </a:rPr>
              <a:t>                </a:t>
            </a:r>
            <a:r>
              <a:rPr b="0" lang="ru-RU" sz="1400" spc="-1" strike="noStrike">
                <a:solidFill>
                  <a:srgbClr val="000000"/>
                </a:solidFill>
                <a:latin typeface="Arial"/>
                <a:ea typeface="DejaVu Sans"/>
              </a:rPr>
              <a:t>&lt;/form&gt;</a:t>
            </a:r>
            <a:endParaRPr b="0" lang="ru-RU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  <a:ea typeface="DejaVu Sans"/>
              </a:rPr>
              <a:t>            </a:t>
            </a:r>
            <a:r>
              <a:rPr b="0" lang="ru-RU" sz="1400" spc="-1" strike="noStrike">
                <a:solidFill>
                  <a:srgbClr val="000000"/>
                </a:solidFill>
                <a:latin typeface="Arial"/>
                <a:ea typeface="DejaVu Sans"/>
              </a:rPr>
              <a:t>&lt;/section&gt;</a:t>
            </a:r>
            <a:endParaRPr b="0" lang="ru-RU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  <a:ea typeface="DejaVu Sans"/>
              </a:rPr>
              <a:t>        </a:t>
            </a:r>
            <a:r>
              <a:rPr b="0" lang="ru-RU" sz="1400" spc="-1" strike="noStrike">
                <a:solidFill>
                  <a:srgbClr val="000000"/>
                </a:solidFill>
                <a:latin typeface="Arial"/>
                <a:ea typeface="DejaVu Sans"/>
              </a:rPr>
              <a:t>&lt;/div&gt;</a:t>
            </a:r>
            <a:endParaRPr b="0" lang="ru-RU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ru-RU" sz="1400" spc="-1" strike="noStrike">
                <a:solidFill>
                  <a:srgbClr val="000000"/>
                </a:solidFill>
                <a:latin typeface="Arial"/>
                <a:ea typeface="DejaVu Sans"/>
              </a:rPr>
              <a:t>);</a:t>
            </a:r>
            <a:endParaRPr b="0" lang="ru-RU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  <a:ea typeface="DejaVu Sans"/>
              </a:rPr>
              <a:t>};</a:t>
            </a:r>
            <a:endParaRPr b="0" lang="ru-RU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  <a:ea typeface="DejaVu Sans"/>
              </a:rPr>
              <a:t>export default Login;</a:t>
            </a:r>
            <a:endParaRPr b="0" lang="ru-RU" sz="14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endParaRPr b="0" lang="ru-RU" sz="1400" spc="-1" strike="noStrike">
              <a:latin typeface="Arial"/>
            </a:endParaRPr>
          </a:p>
        </p:txBody>
      </p:sp>
      <p:pic>
        <p:nvPicPr>
          <p:cNvPr id="98" name="" descr=""/>
          <p:cNvPicPr/>
          <p:nvPr/>
        </p:nvPicPr>
        <p:blipFill>
          <a:blip r:embed="rId1"/>
          <a:stretch/>
        </p:blipFill>
        <p:spPr>
          <a:xfrm>
            <a:off x="216000" y="247320"/>
            <a:ext cx="1905840" cy="1190520"/>
          </a:xfrm>
          <a:prstGeom prst="rect">
            <a:avLst/>
          </a:prstGeom>
          <a:ln>
            <a:noFill/>
          </a:ln>
        </p:spPr>
      </p:pic>
      <p:sp>
        <p:nvSpPr>
          <p:cNvPr id="99" name="CustomShape 2"/>
          <p:cNvSpPr/>
          <p:nvPr/>
        </p:nvSpPr>
        <p:spPr>
          <a:xfrm>
            <a:off x="360000" y="301320"/>
            <a:ext cx="9357840" cy="956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r">
              <a:lnSpc>
                <a:spcPct val="100000"/>
              </a:lnSpc>
            </a:pPr>
            <a:r>
              <a:rPr b="1" lang="ru-RU" sz="3600" spc="-1" strike="noStrike">
                <a:solidFill>
                  <a:srgbClr val="ffffff"/>
                </a:solidFill>
                <a:latin typeface="Noto Sans Black"/>
                <a:ea typeface="DejaVu Sans"/>
              </a:rPr>
              <a:t>Работа с формой </a:t>
            </a:r>
            <a:endParaRPr b="0" lang="ru-RU" sz="3600" spc="-1" strike="noStrike">
              <a:latin typeface="Arial"/>
            </a:endParaRPr>
          </a:p>
        </p:txBody>
      </p:sp>
      <p:sp>
        <p:nvSpPr>
          <p:cNvPr id="100" name="Line 3"/>
          <p:cNvSpPr/>
          <p:nvPr/>
        </p:nvSpPr>
        <p:spPr>
          <a:xfrm flipH="1">
            <a:off x="5544000" y="4176000"/>
            <a:ext cx="1080000" cy="504000"/>
          </a:xfrm>
          <a:prstGeom prst="line">
            <a:avLst/>
          </a:prstGeom>
          <a:ln w="3600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01" name="CustomShape 4"/>
          <p:cNvSpPr/>
          <p:nvPr/>
        </p:nvSpPr>
        <p:spPr>
          <a:xfrm>
            <a:off x="6912000" y="3888000"/>
            <a:ext cx="2375640" cy="1113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ru-RU" sz="1800" spc="-1" strike="noStrike">
                <a:solidFill>
                  <a:srgbClr val="c9211e"/>
                </a:solidFill>
                <a:latin typeface="Arial"/>
              </a:rPr>
              <a:t>Развернуть свойства объекта user и перезаписать свойство password</a:t>
            </a:r>
            <a:endParaRPr b="0" lang="ru-RU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CustomShape 1"/>
          <p:cNvSpPr/>
          <p:nvPr/>
        </p:nvSpPr>
        <p:spPr>
          <a:xfrm>
            <a:off x="360000" y="1728720"/>
            <a:ext cx="9719280" cy="5326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 fontScale="94000"/>
          </a:bodyPr>
          <a:p>
            <a:pPr>
              <a:lnSpc>
                <a:spcPct val="100000"/>
              </a:lnSpc>
            </a:pPr>
            <a:r>
              <a:rPr b="0" lang="ru-RU" sz="12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import </a:t>
            </a:r>
            <a:r>
              <a:rPr b="1" i="1" lang="ru-RU" sz="12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React </a:t>
            </a:r>
            <a:r>
              <a:rPr b="0" lang="ru-RU" sz="12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from 'react';</a:t>
            </a:r>
            <a:br/>
            <a:br/>
            <a:r>
              <a:rPr b="0" lang="ru-RU" sz="12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const User = (props) =&gt; {</a:t>
            </a:r>
            <a:br/>
            <a:r>
              <a:rPr b="0" lang="ru-RU" sz="12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    return (</a:t>
            </a:r>
            <a:br/>
            <a:r>
              <a:rPr b="0" lang="ru-RU" sz="12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        &lt;div&gt;</a:t>
            </a:r>
            <a:br/>
            <a:r>
              <a:rPr b="0" lang="ru-RU" sz="12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            &lt;p&gt;Имя пользователя: {props.firstname}&lt;/p&gt;</a:t>
            </a:r>
            <a:br/>
            <a:r>
              <a:rPr b="0" lang="ru-RU" sz="12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            &lt;p&gt;Фамилия пользователя: {props.lastname}&lt;/p&gt;</a:t>
            </a:r>
            <a:br/>
            <a:r>
              <a:rPr b="0" lang="ru-RU" sz="12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            &lt;p&gt;Телефон: {props.phone}&lt;/p&gt;</a:t>
            </a:r>
            <a:br/>
            <a:r>
              <a:rPr b="0" lang="ru-RU" sz="12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            &lt;p&gt;email: {props.email}&lt;/p&gt;</a:t>
            </a:r>
            <a:br/>
            <a:r>
              <a:rPr b="0" lang="ru-RU" sz="12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        &lt;/div&gt;</a:t>
            </a:r>
            <a:br/>
            <a:r>
              <a:rPr b="0" lang="ru-RU" sz="12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    );</a:t>
            </a:r>
            <a:br/>
            <a:r>
              <a:rPr b="0" lang="ru-RU" sz="12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};</a:t>
            </a:r>
            <a:br/>
            <a:br/>
            <a:r>
              <a:rPr b="0" lang="ru-RU" sz="12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export default User;</a:t>
            </a:r>
            <a:endParaRPr b="0" lang="ru-RU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2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import User from "./components/User";</a:t>
            </a:r>
            <a:br/>
            <a:br/>
            <a:r>
              <a:rPr b="0" lang="ru-RU" sz="12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function App() {</a:t>
            </a:r>
            <a:endParaRPr b="0" lang="ru-RU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br/>
            <a:r>
              <a:rPr b="0" lang="ru-RU" sz="12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  </a:t>
            </a:r>
            <a:r>
              <a:rPr b="0" lang="ru-RU" sz="12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return (</a:t>
            </a:r>
            <a:br/>
            <a:r>
              <a:rPr b="0" lang="ru-RU" sz="12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    &lt;div className="App"&gt;</a:t>
            </a:r>
            <a:br/>
            <a:r>
              <a:rPr b="0" lang="ru-RU" sz="12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      &lt;User firstname={'Leonid'} lastname={'ilushenkov'} phone={'+79114564545'} email={'leonid@pkgh.site'}/&gt;</a:t>
            </a:r>
            <a:br/>
            <a:r>
              <a:rPr b="0" lang="ru-RU" sz="12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    &lt;/div&gt;</a:t>
            </a:r>
            <a:br/>
            <a:r>
              <a:rPr b="0" lang="ru-RU" sz="12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  );</a:t>
            </a:r>
            <a:br/>
            <a:r>
              <a:rPr b="0" lang="ru-RU" sz="12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}</a:t>
            </a:r>
            <a:br/>
            <a:br/>
            <a:r>
              <a:rPr b="0" lang="ru-RU" sz="12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export default App;</a:t>
            </a:r>
            <a:br/>
            <a:endParaRPr b="0" lang="ru-RU" sz="1200" spc="-1" strike="noStrike">
              <a:latin typeface="Arial"/>
            </a:endParaRPr>
          </a:p>
        </p:txBody>
      </p:sp>
      <p:pic>
        <p:nvPicPr>
          <p:cNvPr id="103" name="" descr=""/>
          <p:cNvPicPr/>
          <p:nvPr/>
        </p:nvPicPr>
        <p:blipFill>
          <a:blip r:embed="rId1"/>
          <a:stretch/>
        </p:blipFill>
        <p:spPr>
          <a:xfrm>
            <a:off x="216000" y="247320"/>
            <a:ext cx="1905840" cy="1190520"/>
          </a:xfrm>
          <a:prstGeom prst="rect">
            <a:avLst/>
          </a:prstGeom>
          <a:ln>
            <a:noFill/>
          </a:ln>
        </p:spPr>
      </p:pic>
      <p:sp>
        <p:nvSpPr>
          <p:cNvPr id="104" name="CustomShape 2"/>
          <p:cNvSpPr/>
          <p:nvPr/>
        </p:nvSpPr>
        <p:spPr>
          <a:xfrm>
            <a:off x="360000" y="301320"/>
            <a:ext cx="9357840" cy="956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r">
              <a:lnSpc>
                <a:spcPct val="100000"/>
              </a:lnSpc>
            </a:pPr>
            <a:r>
              <a:rPr b="1" lang="ru-RU" sz="3600" spc="-1" strike="noStrike">
                <a:solidFill>
                  <a:srgbClr val="ffffff"/>
                </a:solidFill>
                <a:latin typeface="Noto Sans Black"/>
                <a:ea typeface="DejaVu Sans"/>
              </a:rPr>
              <a:t>Пропсы </a:t>
            </a:r>
            <a:endParaRPr b="0" lang="ru-RU" sz="3600" spc="-1" strike="noStrike">
              <a:latin typeface="Arial"/>
            </a:endParaRPr>
          </a:p>
        </p:txBody>
      </p:sp>
      <p:sp>
        <p:nvSpPr>
          <p:cNvPr id="105" name="Line 3"/>
          <p:cNvSpPr/>
          <p:nvPr/>
        </p:nvSpPr>
        <p:spPr>
          <a:xfrm>
            <a:off x="432000" y="4032000"/>
            <a:ext cx="9288000" cy="0"/>
          </a:xfrm>
          <a:prstGeom prst="line">
            <a:avLst/>
          </a:prstGeom>
          <a:ln w="3600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06" name="" descr=""/>
          <p:cNvPicPr/>
          <p:nvPr/>
        </p:nvPicPr>
        <p:blipFill>
          <a:blip r:embed="rId2"/>
          <a:srcRect l="0" t="7412" r="85787" b="78604"/>
          <a:stretch/>
        </p:blipFill>
        <p:spPr>
          <a:xfrm>
            <a:off x="5544000" y="1872360"/>
            <a:ext cx="3527640" cy="1951200"/>
          </a:xfrm>
          <a:prstGeom prst="rect">
            <a:avLst/>
          </a:prstGeom>
          <a:ln>
            <a:noFill/>
          </a:ln>
        </p:spPr>
      </p:pic>
      <p:sp>
        <p:nvSpPr>
          <p:cNvPr id="107" name="Line 4"/>
          <p:cNvSpPr/>
          <p:nvPr/>
        </p:nvSpPr>
        <p:spPr>
          <a:xfrm flipH="1" flipV="1">
            <a:off x="3744000" y="5832000"/>
            <a:ext cx="360000" cy="432000"/>
          </a:xfrm>
          <a:prstGeom prst="line">
            <a:avLst/>
          </a:prstGeom>
          <a:ln w="3600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08" name="CustomShape 5"/>
          <p:cNvSpPr/>
          <p:nvPr/>
        </p:nvSpPr>
        <p:spPr>
          <a:xfrm>
            <a:off x="4320000" y="6192000"/>
            <a:ext cx="3383640" cy="1113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ru-RU" sz="1800" spc="-1" strike="noStrike">
                <a:solidFill>
                  <a:srgbClr val="c9211e"/>
                </a:solidFill>
                <a:latin typeface="Arial"/>
              </a:rPr>
              <a:t>Здесь могут быть не только переменные, но и функции</a:t>
            </a:r>
            <a:endParaRPr b="0" lang="ru-RU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CustomShape 1"/>
          <p:cNvSpPr/>
          <p:nvPr/>
        </p:nvSpPr>
        <p:spPr>
          <a:xfrm>
            <a:off x="360000" y="1728720"/>
            <a:ext cx="9719280" cy="5326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 fontScale="88000"/>
          </a:bodyPr>
          <a:p>
            <a:pPr>
              <a:lnSpc>
                <a:spcPct val="100000"/>
              </a:lnSpc>
            </a:pPr>
            <a:r>
              <a:rPr b="0" lang="ru-RU" sz="12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import </a:t>
            </a:r>
            <a:r>
              <a:rPr b="1" i="1" lang="ru-RU" sz="12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React </a:t>
            </a:r>
            <a:r>
              <a:rPr b="0" lang="ru-RU" sz="12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from 'react';</a:t>
            </a:r>
            <a:br/>
            <a:br/>
            <a:r>
              <a:rPr b="0" lang="ru-RU" sz="12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const User = (props) =&gt; {</a:t>
            </a:r>
            <a:br/>
            <a:r>
              <a:rPr b="0" lang="ru-RU" sz="12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    return (</a:t>
            </a:r>
            <a:br/>
            <a:r>
              <a:rPr b="0" lang="ru-RU" sz="12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        &lt;div&gt;</a:t>
            </a:r>
            <a:br/>
            <a:r>
              <a:rPr b="0" lang="ru-RU" sz="12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            &lt;p&gt;Имя пользователя: {props.user.firstname}&lt;/p&gt;</a:t>
            </a:r>
            <a:br/>
            <a:r>
              <a:rPr b="0" lang="ru-RU" sz="12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            &lt;p&gt;Фамилия пользователя: {props.user.lastname}&lt;/p&gt;</a:t>
            </a:r>
            <a:br/>
            <a:r>
              <a:rPr b="0" lang="ru-RU" sz="12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            &lt;p&gt;Телефон: {props.user.phone}&lt;/p&gt;</a:t>
            </a:r>
            <a:br/>
            <a:r>
              <a:rPr b="0" lang="ru-RU" sz="12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            &lt;p&gt;email: {props.user.email}&lt;/p&gt;</a:t>
            </a:r>
            <a:br/>
            <a:r>
              <a:rPr b="0" lang="ru-RU" sz="12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        &lt;/div&gt;</a:t>
            </a:r>
            <a:br/>
            <a:r>
              <a:rPr b="0" lang="ru-RU" sz="12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    );</a:t>
            </a:r>
            <a:br/>
            <a:r>
              <a:rPr b="0" lang="ru-RU" sz="12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};</a:t>
            </a:r>
            <a:br/>
            <a:br/>
            <a:r>
              <a:rPr b="0" lang="ru-RU" sz="12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import User from "./components/user";</a:t>
            </a:r>
            <a:br/>
            <a:br/>
            <a:r>
              <a:rPr b="0" lang="ru-RU" sz="12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function App() {</a:t>
            </a:r>
            <a:br/>
            <a:r>
              <a:rPr b="0" lang="ru-RU" sz="12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    let user={firstname:'Leonid', lastname:'Ilushenkov', phone:'+79114564545', email:'leonid@pkgh.site'}</a:t>
            </a:r>
            <a:br/>
            <a:r>
              <a:rPr b="0" lang="ru-RU" sz="12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  return (</a:t>
            </a:r>
            <a:br/>
            <a:r>
              <a:rPr b="0" lang="ru-RU" sz="12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    &lt;div className="App"&gt;</a:t>
            </a:r>
            <a:br/>
            <a:br/>
            <a:r>
              <a:rPr b="0" lang="ru-RU" sz="12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      &lt;User user={user}/&gt;</a:t>
            </a:r>
            <a:br/>
            <a:br/>
            <a:br/>
            <a:r>
              <a:rPr b="0" lang="ru-RU" sz="12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    &lt;/div&gt;</a:t>
            </a:r>
            <a:br/>
            <a:r>
              <a:rPr b="0" lang="ru-RU" sz="12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  );</a:t>
            </a:r>
            <a:br/>
            <a:r>
              <a:rPr b="0" lang="ru-RU" sz="12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}</a:t>
            </a:r>
            <a:br/>
            <a:br/>
            <a:r>
              <a:rPr b="0" lang="ru-RU" sz="12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export default App;</a:t>
            </a:r>
            <a:br/>
            <a:endParaRPr b="0" lang="ru-RU" sz="1200" spc="-1" strike="noStrike">
              <a:latin typeface="Arial"/>
            </a:endParaRPr>
          </a:p>
        </p:txBody>
      </p:sp>
      <p:pic>
        <p:nvPicPr>
          <p:cNvPr id="110" name="" descr=""/>
          <p:cNvPicPr/>
          <p:nvPr/>
        </p:nvPicPr>
        <p:blipFill>
          <a:blip r:embed="rId1"/>
          <a:stretch/>
        </p:blipFill>
        <p:spPr>
          <a:xfrm>
            <a:off x="216000" y="247320"/>
            <a:ext cx="1905840" cy="1190520"/>
          </a:xfrm>
          <a:prstGeom prst="rect">
            <a:avLst/>
          </a:prstGeom>
          <a:ln>
            <a:noFill/>
          </a:ln>
        </p:spPr>
      </p:pic>
      <p:sp>
        <p:nvSpPr>
          <p:cNvPr id="111" name="CustomShape 2"/>
          <p:cNvSpPr/>
          <p:nvPr/>
        </p:nvSpPr>
        <p:spPr>
          <a:xfrm>
            <a:off x="360000" y="301320"/>
            <a:ext cx="9357840" cy="956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r">
              <a:lnSpc>
                <a:spcPct val="100000"/>
              </a:lnSpc>
            </a:pPr>
            <a:r>
              <a:rPr b="1" lang="ru-RU" sz="3600" spc="-1" strike="noStrike">
                <a:solidFill>
                  <a:srgbClr val="ffffff"/>
                </a:solidFill>
                <a:latin typeface="Noto Sans Black"/>
                <a:ea typeface="DejaVu Sans"/>
              </a:rPr>
              <a:t>Пропсы</a:t>
            </a:r>
            <a:endParaRPr b="0" lang="ru-RU" sz="3600" spc="-1" strike="noStrike"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b="1" lang="ru-RU" sz="3600" spc="-1" strike="noStrike">
                <a:solidFill>
                  <a:srgbClr val="ffffff"/>
                </a:solidFill>
                <a:latin typeface="Noto Sans Black"/>
                <a:ea typeface="DejaVu Sans"/>
              </a:rPr>
              <a:t>тоже с объектами </a:t>
            </a:r>
            <a:endParaRPr b="0" lang="ru-RU" sz="3600" spc="-1" strike="noStrike">
              <a:latin typeface="Arial"/>
            </a:endParaRPr>
          </a:p>
        </p:txBody>
      </p:sp>
      <p:sp>
        <p:nvSpPr>
          <p:cNvPr id="112" name="Line 3"/>
          <p:cNvSpPr/>
          <p:nvPr/>
        </p:nvSpPr>
        <p:spPr>
          <a:xfrm>
            <a:off x="360000" y="3888000"/>
            <a:ext cx="9288000" cy="0"/>
          </a:xfrm>
          <a:prstGeom prst="line">
            <a:avLst/>
          </a:prstGeom>
          <a:ln w="3600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CustomShape 1"/>
          <p:cNvSpPr/>
          <p:nvPr/>
        </p:nvSpPr>
        <p:spPr>
          <a:xfrm>
            <a:off x="360000" y="1728720"/>
            <a:ext cx="9719280" cy="5326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>
              <a:lnSpc>
                <a:spcPct val="100000"/>
              </a:lnSpc>
            </a:pPr>
            <a:r>
              <a:rPr b="1" lang="ru-RU" sz="12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Render</a:t>
            </a:r>
            <a:r>
              <a:rPr b="0" lang="ru-RU" sz="12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 — формирование текущего дерева компонентов на основании их свойств (props) и состояния (state)</a:t>
            </a:r>
            <a:endParaRPr b="0" lang="ru-RU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2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import {render} from "react-dom";</a:t>
            </a:r>
            <a:endParaRPr b="0" lang="ru-RU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2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render([array], block)</a:t>
            </a:r>
            <a:endParaRPr b="0" lang="ru-RU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2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где </a:t>
            </a:r>
            <a:r>
              <a:rPr b="1" lang="ru-RU" sz="12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array</a:t>
            </a:r>
            <a:r>
              <a:rPr b="0" lang="ru-RU" sz="12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 — массив компонентов</a:t>
            </a:r>
            <a:endParaRPr b="0" lang="ru-RU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ru-RU" sz="12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block</a:t>
            </a:r>
            <a:r>
              <a:rPr b="0" lang="ru-RU" sz="12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 — контейнер, куда необходимо компоненты поместить</a:t>
            </a:r>
            <a:endParaRPr b="0" lang="ru-RU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2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 </a:t>
            </a:r>
            <a:r>
              <a:rPr b="0" lang="ru-RU" sz="12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import {render} from "react-dom";</a:t>
            </a:r>
            <a:endParaRPr b="0" lang="ru-RU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2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 </a:t>
            </a:r>
            <a:r>
              <a:rPr b="0" lang="ru-RU" sz="12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render([&lt;Error title={'Ошибка авторизации'} message={answer}/&gt;], document.getElementById('error'))</a:t>
            </a:r>
            <a:br/>
            <a:endParaRPr b="0" lang="ru-RU" sz="1200" spc="-1" strike="noStrike">
              <a:latin typeface="Arial"/>
            </a:endParaRPr>
          </a:p>
        </p:txBody>
      </p:sp>
      <p:pic>
        <p:nvPicPr>
          <p:cNvPr id="114" name="" descr=""/>
          <p:cNvPicPr/>
          <p:nvPr/>
        </p:nvPicPr>
        <p:blipFill>
          <a:blip r:embed="rId1"/>
          <a:stretch/>
        </p:blipFill>
        <p:spPr>
          <a:xfrm>
            <a:off x="216000" y="247320"/>
            <a:ext cx="1905840" cy="1190520"/>
          </a:xfrm>
          <a:prstGeom prst="rect">
            <a:avLst/>
          </a:prstGeom>
          <a:ln>
            <a:noFill/>
          </a:ln>
        </p:spPr>
      </p:pic>
      <p:sp>
        <p:nvSpPr>
          <p:cNvPr id="115" name="CustomShape 2"/>
          <p:cNvSpPr/>
          <p:nvPr/>
        </p:nvSpPr>
        <p:spPr>
          <a:xfrm>
            <a:off x="360000" y="301320"/>
            <a:ext cx="9357840" cy="956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r">
              <a:lnSpc>
                <a:spcPct val="100000"/>
              </a:lnSpc>
            </a:pPr>
            <a:r>
              <a:rPr b="1" lang="ru-RU" sz="3600" spc="-1" strike="noStrike">
                <a:solidFill>
                  <a:srgbClr val="ffffff"/>
                </a:solidFill>
                <a:latin typeface="Noto Sans Black"/>
                <a:ea typeface="DejaVu Sans"/>
              </a:rPr>
              <a:t>Рендеринг компонентов </a:t>
            </a:r>
            <a:endParaRPr b="0" lang="ru-RU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282</TotalTime>
  <Application>LibreOffice/6.4.7.2$Linux_X86_64 LibreOffice_project/40$Build-2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2022-04-15T22:24:47Z</dcterms:created>
  <dc:creator/>
  <dc:description/>
  <dc:language>ru-RU</dc:language>
  <cp:lastModifiedBy/>
  <dcterms:modified xsi:type="dcterms:W3CDTF">2022-04-24T13:28:42Z</dcterms:modified>
  <cp:revision>11</cp:revision>
  <dc:subject/>
  <dc:title>Midnightblue</dc:title>
</cp:coreProperties>
</file>